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9" r:id="rId23"/>
    <p:sldId id="277" r:id="rId24"/>
    <p:sldId id="278"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99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B41AE3-B06C-4C37-B1BC-A13ABE7267DB}" type="datetimeFigureOut">
              <a:rPr lang="en-CA" smtClean="0"/>
              <a:t>22/07/2013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A9C1D7-DA61-47C4-A5F7-208B1CCA79AC}" type="slidenum">
              <a:rPr lang="en-CA" smtClean="0"/>
              <a:t>‹#›</a:t>
            </a:fld>
            <a:endParaRPr lang="en-CA"/>
          </a:p>
        </p:txBody>
      </p:sp>
    </p:spTree>
    <p:extLst>
      <p:ext uri="{BB962C8B-B14F-4D97-AF65-F5344CB8AC3E}">
        <p14:creationId xmlns:p14="http://schemas.microsoft.com/office/powerpoint/2010/main" val="124263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Resources:</a:t>
            </a:r>
          </a:p>
          <a:p>
            <a:pPr marL="171450" indent="-171450">
              <a:buFont typeface="Arial" charset="0"/>
              <a:buChar char="•"/>
            </a:pPr>
            <a:r>
              <a:rPr lang="en-CA" dirty="0" smtClean="0"/>
              <a:t>Place for Wonder – Heard</a:t>
            </a:r>
            <a:r>
              <a:rPr lang="en-CA" baseline="0" dirty="0" smtClean="0"/>
              <a:t> &amp; McDonough - Rosanna</a:t>
            </a:r>
          </a:p>
          <a:p>
            <a:pPr marL="171450" indent="-171450">
              <a:buFont typeface="Arial" charset="0"/>
              <a:buChar char="•"/>
            </a:pPr>
            <a:r>
              <a:rPr lang="en-CA" baseline="0" dirty="0" smtClean="0"/>
              <a:t>Natural Curiosity - Rosanna</a:t>
            </a:r>
          </a:p>
          <a:p>
            <a:pPr marL="171450" indent="-171450">
              <a:buFont typeface="Arial" charset="0"/>
              <a:buChar char="•"/>
            </a:pPr>
            <a:r>
              <a:rPr lang="en-CA" baseline="0" dirty="0" smtClean="0"/>
              <a:t>The Language of Art – </a:t>
            </a:r>
            <a:r>
              <a:rPr lang="en-CA" baseline="0" dirty="0" err="1" smtClean="0"/>
              <a:t>Pelo</a:t>
            </a:r>
            <a:r>
              <a:rPr lang="en-CA" baseline="0" dirty="0" smtClean="0"/>
              <a:t> - Rosanna</a:t>
            </a:r>
          </a:p>
          <a:p>
            <a:pPr marL="171450" indent="-171450">
              <a:buFont typeface="Arial" charset="0"/>
              <a:buChar char="•"/>
            </a:pPr>
            <a:r>
              <a:rPr lang="en-CA" baseline="0" dirty="0" smtClean="0"/>
              <a:t>Canadian Child Magazine - Lisa</a:t>
            </a:r>
          </a:p>
          <a:p>
            <a:pPr marL="171450" indent="-171450">
              <a:buFont typeface="Arial" charset="0"/>
              <a:buChar char="•"/>
            </a:pPr>
            <a:r>
              <a:rPr lang="en-CA" baseline="0" dirty="0" smtClean="0"/>
              <a:t>Inquiry Boards - Lisa</a:t>
            </a:r>
          </a:p>
          <a:p>
            <a:pPr marL="171450" indent="-171450">
              <a:buFont typeface="Arial" charset="0"/>
              <a:buChar char="•"/>
            </a:pPr>
            <a:r>
              <a:rPr lang="en-CA" baseline="0" dirty="0" smtClean="0"/>
              <a:t>Inquiry Binders – Lisa</a:t>
            </a:r>
          </a:p>
          <a:p>
            <a:pPr marL="171450" indent="-171450">
              <a:buFont typeface="Arial" charset="0"/>
              <a:buChar char="•"/>
            </a:pPr>
            <a:r>
              <a:rPr lang="en-CA" baseline="0" dirty="0" smtClean="0"/>
              <a:t>Classroom Portfolio – Rosanna</a:t>
            </a:r>
          </a:p>
          <a:p>
            <a:pPr marL="171450" indent="-171450">
              <a:buFont typeface="Arial" charset="0"/>
              <a:buChar char="•"/>
            </a:pPr>
            <a:r>
              <a:rPr lang="en-CA" baseline="0" dirty="0" smtClean="0"/>
              <a:t>Work Samples – Lisa &amp; Rosanna</a:t>
            </a:r>
          </a:p>
          <a:p>
            <a:pPr marL="171450" indent="-171450">
              <a:buFont typeface="Arial" charset="0"/>
              <a:buChar char="•"/>
            </a:pPr>
            <a:r>
              <a:rPr lang="en-CA" baseline="0" dirty="0" smtClean="0"/>
              <a:t>Copies of – flow of the day, assessment ring, resource page (websites, books</a:t>
            </a:r>
            <a:r>
              <a:rPr lang="en-CA" baseline="0" smtClean="0"/>
              <a:t>, magazines)</a:t>
            </a:r>
            <a:endParaRPr lang="en-CA" baseline="0" dirty="0" smtClean="0"/>
          </a:p>
          <a:p>
            <a:pPr marL="171450" indent="-171450">
              <a:buFont typeface="Arial" charset="0"/>
              <a:buChar char="•"/>
            </a:pPr>
            <a:endParaRPr lang="en-CA" dirty="0"/>
          </a:p>
        </p:txBody>
      </p:sp>
      <p:sp>
        <p:nvSpPr>
          <p:cNvPr id="4" name="Slide Number Placeholder 3"/>
          <p:cNvSpPr>
            <a:spLocks noGrp="1"/>
          </p:cNvSpPr>
          <p:nvPr>
            <p:ph type="sldNum" sz="quarter" idx="10"/>
          </p:nvPr>
        </p:nvSpPr>
        <p:spPr/>
        <p:txBody>
          <a:bodyPr/>
          <a:lstStyle/>
          <a:p>
            <a:fld id="{EDA9C1D7-DA61-47C4-A5F7-208B1CCA79AC}" type="slidenum">
              <a:rPr lang="en-CA" smtClean="0"/>
              <a:t>1</a:t>
            </a:fld>
            <a:endParaRPr lang="en-CA"/>
          </a:p>
        </p:txBody>
      </p:sp>
    </p:spTree>
    <p:extLst>
      <p:ext uri="{BB962C8B-B14F-4D97-AF65-F5344CB8AC3E}">
        <p14:creationId xmlns:p14="http://schemas.microsoft.com/office/powerpoint/2010/main" val="911796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CA" dirty="0" smtClean="0"/>
              <a:t>I</a:t>
            </a:r>
            <a:r>
              <a:rPr lang="en-CA" baseline="0" dirty="0" smtClean="0"/>
              <a:t> am enjoying summer holidays</a:t>
            </a:r>
          </a:p>
          <a:p>
            <a:pPr marL="171450" indent="-171450">
              <a:buFont typeface="Arial" charset="0"/>
              <a:buChar char="•"/>
            </a:pPr>
            <a:r>
              <a:rPr lang="en-CA" baseline="0" dirty="0" smtClean="0"/>
              <a:t>I like Pad Thai</a:t>
            </a:r>
          </a:p>
          <a:p>
            <a:pPr marL="171450" indent="-171450">
              <a:buFont typeface="Arial" charset="0"/>
              <a:buChar char="•"/>
            </a:pPr>
            <a:r>
              <a:rPr lang="en-CA" baseline="0" dirty="0" smtClean="0"/>
              <a:t>I am looking forward to FDK</a:t>
            </a:r>
          </a:p>
          <a:p>
            <a:pPr marL="171450" indent="-171450">
              <a:buFont typeface="Arial" charset="0"/>
              <a:buChar char="•"/>
            </a:pPr>
            <a:r>
              <a:rPr lang="en-CA" baseline="0" dirty="0" smtClean="0"/>
              <a:t>I am nervous about September</a:t>
            </a:r>
          </a:p>
          <a:p>
            <a:pPr marL="171450" indent="-171450">
              <a:buFont typeface="Arial" charset="0"/>
              <a:buChar char="•"/>
            </a:pPr>
            <a:r>
              <a:rPr lang="en-CA" baseline="0" dirty="0" smtClean="0"/>
              <a:t>I feel comfortable working with another person in the room</a:t>
            </a:r>
          </a:p>
          <a:p>
            <a:pPr marL="171450" indent="-171450">
              <a:buFont typeface="Arial" charset="0"/>
              <a:buChar char="•"/>
            </a:pPr>
            <a:r>
              <a:rPr lang="en-CA" baseline="0" dirty="0" smtClean="0"/>
              <a:t>I can see the benefits of learning through play</a:t>
            </a:r>
          </a:p>
          <a:p>
            <a:pPr marL="171450" indent="-171450">
              <a:buFont typeface="Arial" charset="0"/>
              <a:buChar char="•"/>
            </a:pPr>
            <a:r>
              <a:rPr lang="en-CA" baseline="0" dirty="0" smtClean="0"/>
              <a:t>I believe guided practice still exist in FDK</a:t>
            </a:r>
          </a:p>
          <a:p>
            <a:pPr marL="171450" indent="-171450">
              <a:buFont typeface="Arial" charset="0"/>
              <a:buChar char="•"/>
            </a:pPr>
            <a:r>
              <a:rPr lang="en-CA" baseline="0" dirty="0" smtClean="0"/>
              <a:t>I know that I can do guided reading in FDK</a:t>
            </a:r>
          </a:p>
          <a:p>
            <a:pPr marL="171450" indent="-171450">
              <a:buFont typeface="Arial" charset="0"/>
              <a:buChar char="•"/>
            </a:pPr>
            <a:r>
              <a:rPr lang="en-CA" baseline="0" dirty="0" smtClean="0"/>
              <a:t>I know where I can find support regarding FDK</a:t>
            </a:r>
          </a:p>
          <a:p>
            <a:pPr marL="171450" indent="-171450">
              <a:buFont typeface="Arial" charset="0"/>
              <a:buChar char="•"/>
            </a:pPr>
            <a:r>
              <a:rPr lang="en-CA" baseline="0" dirty="0" smtClean="0"/>
              <a:t>I know there are PD in-service throughout the year offered</a:t>
            </a:r>
          </a:p>
          <a:p>
            <a:pPr marL="171450" indent="-171450">
              <a:buFont typeface="Arial" charset="0"/>
              <a:buChar char="•"/>
            </a:pPr>
            <a:r>
              <a:rPr lang="en-CA" baseline="0" dirty="0" smtClean="0"/>
              <a:t>If I don’t have a SMART Board I am doomed</a:t>
            </a:r>
          </a:p>
          <a:p>
            <a:pPr marL="171450" indent="-171450">
              <a:buFont typeface="Arial" charset="0"/>
              <a:buChar char="•"/>
            </a:pPr>
            <a:r>
              <a:rPr lang="en-CA" baseline="0" dirty="0" smtClean="0"/>
              <a:t>I have a supportive admin team regarding their understanding of FDK</a:t>
            </a:r>
            <a:endParaRPr lang="en-CA" dirty="0"/>
          </a:p>
        </p:txBody>
      </p:sp>
      <p:sp>
        <p:nvSpPr>
          <p:cNvPr id="4" name="Slide Number Placeholder 3"/>
          <p:cNvSpPr>
            <a:spLocks noGrp="1"/>
          </p:cNvSpPr>
          <p:nvPr>
            <p:ph type="sldNum" sz="quarter" idx="10"/>
          </p:nvPr>
        </p:nvSpPr>
        <p:spPr/>
        <p:txBody>
          <a:bodyPr/>
          <a:lstStyle/>
          <a:p>
            <a:fld id="{EDA9C1D7-DA61-47C4-A5F7-208B1CCA79AC}" type="slidenum">
              <a:rPr lang="en-CA" smtClean="0"/>
              <a:t>4</a:t>
            </a:fld>
            <a:endParaRPr lang="en-CA"/>
          </a:p>
        </p:txBody>
      </p:sp>
    </p:spTree>
    <p:extLst>
      <p:ext uri="{BB962C8B-B14F-4D97-AF65-F5344CB8AC3E}">
        <p14:creationId xmlns:p14="http://schemas.microsoft.com/office/powerpoint/2010/main" val="231516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838F67-2F05-4D2B-B3CB-2870325D99A2}" type="datetimeFigureOut">
              <a:rPr lang="en-CA" smtClean="0"/>
              <a:t>22/07/2013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38F67-2F05-4D2B-B3CB-2870325D99A2}" type="datetimeFigureOut">
              <a:rPr lang="en-CA" smtClean="0"/>
              <a:t>22/07/2013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38F67-2F05-4D2B-B3CB-2870325D99A2}" type="datetimeFigureOut">
              <a:rPr lang="en-CA" smtClean="0"/>
              <a:t>22/07/2013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38F67-2F05-4D2B-B3CB-2870325D99A2}" type="datetimeFigureOut">
              <a:rPr lang="en-CA" smtClean="0"/>
              <a:t>22/07/2013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38F67-2F05-4D2B-B3CB-2870325D99A2}" type="datetimeFigureOut">
              <a:rPr lang="en-CA" smtClean="0"/>
              <a:t>22/07/2013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838F67-2F05-4D2B-B3CB-2870325D99A2}" type="datetimeFigureOut">
              <a:rPr lang="en-CA" smtClean="0"/>
              <a:t>22/07/2013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838F67-2F05-4D2B-B3CB-2870325D99A2}" type="datetimeFigureOut">
              <a:rPr lang="en-CA" smtClean="0"/>
              <a:t>22/07/2013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838F67-2F05-4D2B-B3CB-2870325D99A2}" type="datetimeFigureOut">
              <a:rPr lang="en-CA" smtClean="0"/>
              <a:t>22/07/2013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38F67-2F05-4D2B-B3CB-2870325D99A2}" type="datetimeFigureOut">
              <a:rPr lang="en-CA" smtClean="0"/>
              <a:t>22/07/2013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38F67-2F05-4D2B-B3CB-2870325D99A2}" type="datetimeFigureOut">
              <a:rPr lang="en-CA" smtClean="0"/>
              <a:t>22/07/2013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86DB17-7B90-4792-BC15-1728E0FB7B37}"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38F67-2F05-4D2B-B3CB-2870325D99A2}" type="datetimeFigureOut">
              <a:rPr lang="en-CA" smtClean="0"/>
              <a:t>22/07/2013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F86DB17-7B90-4792-BC15-1728E0FB7B37}" type="slidenum">
              <a:rPr lang="en-CA" smtClean="0"/>
              <a:t>‹#›</a:t>
            </a:fld>
            <a:endParaRPr lang="en-CA"/>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8E838F67-2F05-4D2B-B3CB-2870325D99A2}" type="datetimeFigureOut">
              <a:rPr lang="en-CA" smtClean="0"/>
              <a:t>22/07/2013</a:t>
            </a:fld>
            <a:endParaRPr lang="en-C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C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DF86DB17-7B90-4792-BC15-1728E0FB7B37}"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dirty="0" smtClean="0"/>
              <a:t>The First 20 Days of </a:t>
            </a:r>
            <a:br>
              <a:rPr lang="en-CA" dirty="0" smtClean="0"/>
            </a:br>
            <a:r>
              <a:rPr lang="en-CA" dirty="0" smtClean="0"/>
              <a:t>Full-Day Kindergarten (FDK)</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3331089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Free Flow Snack</a:t>
            </a:r>
            <a:endParaRPr lang="en-CA" dirty="0"/>
          </a:p>
        </p:txBody>
      </p:sp>
      <p:sp>
        <p:nvSpPr>
          <p:cNvPr id="3" name="Content Placeholder 2"/>
          <p:cNvSpPr>
            <a:spLocks noGrp="1"/>
          </p:cNvSpPr>
          <p:nvPr>
            <p:ph idx="1"/>
          </p:nvPr>
        </p:nvSpPr>
        <p:spPr/>
        <p:txBody>
          <a:bodyPr>
            <a:normAutofit lnSpcReduction="10000"/>
          </a:bodyPr>
          <a:lstStyle/>
          <a:p>
            <a:r>
              <a:rPr lang="en-CA" dirty="0" smtClean="0"/>
              <a:t>Table/ space in room designated for students to eat their snack whenever they feel hungry.</a:t>
            </a:r>
          </a:p>
          <a:p>
            <a:r>
              <a:rPr lang="en-CA" dirty="0" smtClean="0"/>
              <a:t>Confusing for some? Yes! But that is your job in the early weeks to establish these characteristics of independence</a:t>
            </a:r>
          </a:p>
          <a:p>
            <a:r>
              <a:rPr lang="en-CA" dirty="0" smtClean="0"/>
              <a:t>Place the teacher or DECE or rotate to sit with the students during this time in the early days – to model expectations and invite those who have not have snack yet</a:t>
            </a:r>
          </a:p>
          <a:p>
            <a:r>
              <a:rPr lang="en-CA" dirty="0" smtClean="0"/>
              <a:t>Snack Baskets – scissors, napkins &amp; plastic utensils – to assist with student independence</a:t>
            </a:r>
          </a:p>
          <a:p>
            <a:r>
              <a:rPr lang="en-CA" dirty="0" smtClean="0"/>
              <a:t>Hand washing is key!</a:t>
            </a:r>
          </a:p>
          <a:p>
            <a:r>
              <a:rPr lang="en-CA" dirty="0" smtClean="0"/>
              <a:t>Place snack table near the cubby area or near a sink</a:t>
            </a:r>
          </a:p>
        </p:txBody>
      </p:sp>
    </p:spTree>
    <p:extLst>
      <p:ext uri="{BB962C8B-B14F-4D97-AF65-F5344CB8AC3E}">
        <p14:creationId xmlns:p14="http://schemas.microsoft.com/office/powerpoint/2010/main" val="3965265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Rest Time/Quiet Time</a:t>
            </a:r>
            <a:endParaRPr lang="en-CA" dirty="0"/>
          </a:p>
        </p:txBody>
      </p:sp>
      <p:sp>
        <p:nvSpPr>
          <p:cNvPr id="3" name="Content Placeholder 2"/>
          <p:cNvSpPr>
            <a:spLocks noGrp="1"/>
          </p:cNvSpPr>
          <p:nvPr>
            <p:ph idx="1"/>
          </p:nvPr>
        </p:nvSpPr>
        <p:spPr/>
        <p:txBody>
          <a:bodyPr/>
          <a:lstStyle/>
          <a:p>
            <a:pPr marL="0" indent="0" algn="ctr">
              <a:buNone/>
            </a:pPr>
            <a:r>
              <a:rPr lang="en-CA" b="1" dirty="0" smtClean="0"/>
              <a:t>STUDENTS DO NOT NEED TO SLEEP! Do not force a child to sleep or stay on their mat during this time.</a:t>
            </a:r>
          </a:p>
          <a:p>
            <a:pPr>
              <a:buFont typeface="Arial" charset="0"/>
              <a:buChar char="•"/>
            </a:pPr>
            <a:r>
              <a:rPr lang="en-CA" dirty="0" smtClean="0"/>
              <a:t>Depending on schedules, there may be only one educators in the room during this time</a:t>
            </a:r>
          </a:p>
          <a:p>
            <a:pPr>
              <a:buFont typeface="Arial" charset="0"/>
              <a:buChar char="•"/>
            </a:pPr>
            <a:r>
              <a:rPr lang="en-CA" dirty="0" smtClean="0"/>
              <a:t/>
            </a:r>
            <a:br>
              <a:rPr lang="en-CA" dirty="0" smtClean="0"/>
            </a:br>
            <a:r>
              <a:rPr lang="en-CA" dirty="0" smtClean="0"/>
              <a:t>Quiet Time Activities – reading, play dough, religion, puzzles, table top activities </a:t>
            </a:r>
          </a:p>
          <a:p>
            <a:pPr>
              <a:buFont typeface="Arial" charset="0"/>
              <a:buChar char="•"/>
            </a:pPr>
            <a:r>
              <a:rPr lang="en-CA" dirty="0" smtClean="0"/>
              <a:t>Yoga</a:t>
            </a:r>
          </a:p>
          <a:p>
            <a:pPr marL="0" indent="0">
              <a:buNone/>
            </a:pPr>
            <a:endParaRPr lang="en-CA" dirty="0"/>
          </a:p>
        </p:txBody>
      </p:sp>
    </p:spTree>
    <p:extLst>
      <p:ext uri="{BB962C8B-B14F-4D97-AF65-F5344CB8AC3E}">
        <p14:creationId xmlns:p14="http://schemas.microsoft.com/office/powerpoint/2010/main" val="2435198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Environment</a:t>
            </a:r>
            <a:endParaRPr lang="en-CA" dirty="0"/>
          </a:p>
        </p:txBody>
      </p:sp>
      <p:sp>
        <p:nvSpPr>
          <p:cNvPr id="3" name="Content Placeholder 2"/>
          <p:cNvSpPr>
            <a:spLocks noGrp="1"/>
          </p:cNvSpPr>
          <p:nvPr>
            <p:ph idx="1"/>
          </p:nvPr>
        </p:nvSpPr>
        <p:spPr/>
        <p:txBody>
          <a:bodyPr/>
          <a:lstStyle/>
          <a:p>
            <a:r>
              <a:rPr lang="en-CA" dirty="0" smtClean="0"/>
              <a:t>Be prepared to change/alter your space several times throughout the year in accordance with your students needs and interests</a:t>
            </a:r>
          </a:p>
          <a:p>
            <a:r>
              <a:rPr lang="en-CA" dirty="0" smtClean="0"/>
              <a:t>Walls should be empty upon student arrival – allow them to take initiative and ownership of their own space and learning</a:t>
            </a:r>
          </a:p>
          <a:p>
            <a:pPr marL="0" indent="0">
              <a:buNone/>
            </a:pPr>
            <a:endParaRPr lang="en-CA" dirty="0"/>
          </a:p>
        </p:txBody>
      </p:sp>
    </p:spTree>
    <p:extLst>
      <p:ext uri="{BB962C8B-B14F-4D97-AF65-F5344CB8AC3E}">
        <p14:creationId xmlns:p14="http://schemas.microsoft.com/office/powerpoint/2010/main" val="298471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Interest Area Samples</a:t>
            </a:r>
            <a:endParaRPr lang="en-CA" dirty="0"/>
          </a:p>
        </p:txBody>
      </p:sp>
      <p:sp>
        <p:nvSpPr>
          <p:cNvPr id="3" name="Content Placeholder 2"/>
          <p:cNvSpPr>
            <a:spLocks noGrp="1"/>
          </p:cNvSpPr>
          <p:nvPr>
            <p:ph idx="1"/>
          </p:nvPr>
        </p:nvSpPr>
        <p:spPr/>
        <p:txBody>
          <a:bodyPr/>
          <a:lstStyle/>
          <a:p>
            <a:r>
              <a:rPr lang="en-CA" dirty="0" smtClean="0"/>
              <a:t>Wonder Table/Science (magnify glasses, outdoor materials, pets)</a:t>
            </a:r>
          </a:p>
          <a:p>
            <a:r>
              <a:rPr lang="en-CA" dirty="0" smtClean="0"/>
              <a:t>Wonder Writing/Journal writing/Open Writing</a:t>
            </a:r>
          </a:p>
          <a:p>
            <a:r>
              <a:rPr lang="en-CA" dirty="0" smtClean="0"/>
              <a:t>Open-ended art area (not pre-cut)/art easel</a:t>
            </a:r>
          </a:p>
          <a:p>
            <a:r>
              <a:rPr lang="en-CA" dirty="0" smtClean="0"/>
              <a:t>Bins/carpet activities</a:t>
            </a:r>
          </a:p>
          <a:p>
            <a:r>
              <a:rPr lang="en-CA" dirty="0" smtClean="0"/>
              <a:t>Dramatic area</a:t>
            </a:r>
          </a:p>
          <a:p>
            <a:r>
              <a:rPr lang="en-CA" dirty="0" smtClean="0"/>
              <a:t>Large block centre/gross motor</a:t>
            </a:r>
          </a:p>
          <a:p>
            <a:r>
              <a:rPr lang="en-CA" dirty="0" smtClean="0"/>
              <a:t>Mathematics </a:t>
            </a:r>
          </a:p>
          <a:p>
            <a:r>
              <a:rPr lang="en-CA" dirty="0" smtClean="0"/>
              <a:t>Sensory bins/area (sand, water, goop, corn kernels, pine cones, garden, marbles, ‘snow’, ‘spider webs’)</a:t>
            </a:r>
          </a:p>
          <a:p>
            <a:endParaRPr lang="en-CA" dirty="0" smtClean="0"/>
          </a:p>
        </p:txBody>
      </p:sp>
    </p:spTree>
    <p:extLst>
      <p:ext uri="{BB962C8B-B14F-4D97-AF65-F5344CB8AC3E}">
        <p14:creationId xmlns:p14="http://schemas.microsoft.com/office/powerpoint/2010/main" val="1248674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705619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814893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319903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4051283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Play, Assessment – Natural Environments</a:t>
            </a:r>
            <a:endParaRPr lang="en-CA" dirty="0"/>
          </a:p>
        </p:txBody>
      </p:sp>
      <p:sp>
        <p:nvSpPr>
          <p:cNvPr id="3" name="Content Placeholder 2"/>
          <p:cNvSpPr>
            <a:spLocks noGrp="1"/>
          </p:cNvSpPr>
          <p:nvPr>
            <p:ph idx="1"/>
          </p:nvPr>
        </p:nvSpPr>
        <p:spPr/>
        <p:txBody>
          <a:bodyPr/>
          <a:lstStyle/>
          <a:p>
            <a:pPr marL="0" indent="0">
              <a:buNone/>
            </a:pPr>
            <a:r>
              <a:rPr lang="en-CA" dirty="0" smtClean="0"/>
              <a:t>Wait…</a:t>
            </a:r>
          </a:p>
          <a:p>
            <a:pPr marL="0" indent="0">
              <a:buNone/>
            </a:pPr>
            <a:r>
              <a:rPr lang="en-CA" dirty="0" smtClean="0"/>
              <a:t>Think…</a:t>
            </a:r>
          </a:p>
          <a:p>
            <a:pPr marL="0" indent="0">
              <a:buNone/>
            </a:pPr>
            <a:r>
              <a:rPr lang="en-CA" dirty="0" smtClean="0"/>
              <a:t>Wonder…</a:t>
            </a:r>
          </a:p>
          <a:p>
            <a:pPr marL="0" indent="0">
              <a:buNone/>
            </a:pPr>
            <a:r>
              <a:rPr lang="en-CA" dirty="0" smtClean="0"/>
              <a:t>This model will be a cornerstone for your learning and planning!</a:t>
            </a:r>
          </a:p>
          <a:p>
            <a:pPr marL="0" indent="0">
              <a:buNone/>
            </a:pPr>
            <a:r>
              <a:rPr lang="en-CA" dirty="0" smtClean="0"/>
              <a:t>Observation is KEY!! You need to see where the students are at in terms of their needs, interests, etc..</a:t>
            </a:r>
          </a:p>
          <a:p>
            <a:pPr marL="0" indent="0">
              <a:buNone/>
            </a:pPr>
            <a:r>
              <a:rPr lang="en-CA" dirty="0" smtClean="0"/>
              <a:t>Knowing the FDK expectations is important to understand WHAT you are looking for in the play.  </a:t>
            </a:r>
          </a:p>
          <a:p>
            <a:pPr marL="0" indent="0">
              <a:buNone/>
            </a:pPr>
            <a:endParaRPr lang="en-CA" dirty="0"/>
          </a:p>
        </p:txBody>
      </p:sp>
    </p:spTree>
    <p:extLst>
      <p:ext uri="{BB962C8B-B14F-4D97-AF65-F5344CB8AC3E}">
        <p14:creationId xmlns:p14="http://schemas.microsoft.com/office/powerpoint/2010/main" val="870276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Sample Assessments…</a:t>
            </a:r>
            <a:endParaRPr lang="en-CA" dirty="0"/>
          </a:p>
        </p:txBody>
      </p:sp>
      <p:sp>
        <p:nvSpPr>
          <p:cNvPr id="3" name="Content Placeholder 2"/>
          <p:cNvSpPr>
            <a:spLocks noGrp="1"/>
          </p:cNvSpPr>
          <p:nvPr>
            <p:ph idx="1"/>
          </p:nvPr>
        </p:nvSpPr>
        <p:spPr/>
        <p:txBody>
          <a:bodyPr/>
          <a:lstStyle/>
          <a:p>
            <a:pPr marL="0" indent="0" algn="ctr">
              <a:buNone/>
            </a:pPr>
            <a:r>
              <a:rPr lang="en-CA" dirty="0" smtClean="0"/>
              <a:t>Portfolios, pictures, videos, conferences, learning stories (individual or group), anecdotal notes, running records, checklists, formal assessments (PM Benchmark, KAP), documentation panels, documentation binders, classroom portfolios, wonder books/learning logs  </a:t>
            </a:r>
            <a:endParaRPr lang="en-CA" dirty="0"/>
          </a:p>
        </p:txBody>
      </p:sp>
    </p:spTree>
    <p:extLst>
      <p:ext uri="{BB962C8B-B14F-4D97-AF65-F5344CB8AC3E}">
        <p14:creationId xmlns:p14="http://schemas.microsoft.com/office/powerpoint/2010/main" val="718536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Flow of Our Day</a:t>
            </a:r>
            <a:endParaRPr lang="en-CA" dirty="0"/>
          </a:p>
        </p:txBody>
      </p:sp>
      <p:sp>
        <p:nvSpPr>
          <p:cNvPr id="3" name="Content Placeholder 2"/>
          <p:cNvSpPr>
            <a:spLocks noGrp="1"/>
          </p:cNvSpPr>
          <p:nvPr>
            <p:ph idx="1"/>
          </p:nvPr>
        </p:nvSpPr>
        <p:spPr/>
        <p:txBody>
          <a:bodyPr>
            <a:normAutofit fontScale="62500" lnSpcReduction="20000"/>
          </a:bodyPr>
          <a:lstStyle/>
          <a:p>
            <a:r>
              <a:rPr lang="en-CA" sz="3800" dirty="0" smtClean="0"/>
              <a:t>Welcome &amp; Introductions</a:t>
            </a:r>
          </a:p>
          <a:p>
            <a:r>
              <a:rPr lang="en-CA" sz="3800" dirty="0" smtClean="0"/>
              <a:t>Icebreaker </a:t>
            </a:r>
          </a:p>
          <a:p>
            <a:r>
              <a:rPr lang="en-CA" sz="3800" dirty="0" smtClean="0"/>
              <a:t>Flow of the Day/Soft Entry</a:t>
            </a:r>
          </a:p>
          <a:p>
            <a:r>
              <a:rPr lang="en-CA" sz="3800" dirty="0" smtClean="0"/>
              <a:t>Creating Smooth Transitions (Snack &amp; Rest Time)</a:t>
            </a:r>
          </a:p>
          <a:p>
            <a:r>
              <a:rPr lang="en-CA" sz="3800" dirty="0" smtClean="0"/>
              <a:t>Environment – Natural/emotionally safe</a:t>
            </a:r>
          </a:p>
          <a:p>
            <a:r>
              <a:rPr lang="en-CA" sz="3800" dirty="0" smtClean="0"/>
              <a:t>Play, Assessment &amp; Natural Environments</a:t>
            </a:r>
          </a:p>
          <a:p>
            <a:r>
              <a:rPr lang="en-CA" sz="3800" dirty="0" smtClean="0"/>
              <a:t>Touching on Inquiry-based Learning</a:t>
            </a:r>
          </a:p>
          <a:p>
            <a:pPr marL="0" indent="0">
              <a:buNone/>
            </a:pPr>
            <a:endParaRPr lang="en-CA" sz="3800" dirty="0"/>
          </a:p>
        </p:txBody>
      </p:sp>
    </p:spTree>
    <p:extLst>
      <p:ext uri="{BB962C8B-B14F-4D97-AF65-F5344CB8AC3E}">
        <p14:creationId xmlns:p14="http://schemas.microsoft.com/office/powerpoint/2010/main" val="1770999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THINK-PAIR-SHARE</a:t>
            </a:r>
            <a:endParaRPr lang="en-CA" dirty="0"/>
          </a:p>
        </p:txBody>
      </p:sp>
      <p:sp>
        <p:nvSpPr>
          <p:cNvPr id="3" name="Content Placeholder 2"/>
          <p:cNvSpPr>
            <a:spLocks noGrp="1"/>
          </p:cNvSpPr>
          <p:nvPr>
            <p:ph idx="1"/>
          </p:nvPr>
        </p:nvSpPr>
        <p:spPr/>
        <p:txBody>
          <a:bodyPr>
            <a:normAutofit lnSpcReduction="10000"/>
          </a:bodyPr>
          <a:lstStyle/>
          <a:p>
            <a:pPr marL="0" indent="0" algn="ctr">
              <a:buNone/>
            </a:pPr>
            <a:r>
              <a:rPr lang="en-CA" sz="5400" dirty="0" smtClean="0"/>
              <a:t>What does a ‘Natural Environment’ look like, sound like and feel like to you?</a:t>
            </a:r>
          </a:p>
          <a:p>
            <a:pPr marL="0" indent="0">
              <a:buNone/>
            </a:pPr>
            <a:endParaRPr lang="en-CA" dirty="0"/>
          </a:p>
        </p:txBody>
      </p:sp>
    </p:spTree>
    <p:extLst>
      <p:ext uri="{BB962C8B-B14F-4D97-AF65-F5344CB8AC3E}">
        <p14:creationId xmlns:p14="http://schemas.microsoft.com/office/powerpoint/2010/main" val="526191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Natural Environments…Reggio!!!</a:t>
            </a:r>
            <a:endParaRPr lang="en-CA" dirty="0"/>
          </a:p>
        </p:txBody>
      </p:sp>
      <p:sp>
        <p:nvSpPr>
          <p:cNvPr id="3" name="Content Placeholder 2"/>
          <p:cNvSpPr>
            <a:spLocks noGrp="1"/>
          </p:cNvSpPr>
          <p:nvPr>
            <p:ph idx="1"/>
          </p:nvPr>
        </p:nvSpPr>
        <p:spPr/>
        <p:txBody>
          <a:bodyPr>
            <a:normAutofit fontScale="62500" lnSpcReduction="20000"/>
          </a:bodyPr>
          <a:lstStyle/>
          <a:p>
            <a:pPr marL="0" indent="0">
              <a:buNone/>
            </a:pPr>
            <a:r>
              <a:rPr lang="en-CA" b="1" dirty="0" smtClean="0"/>
              <a:t>Creating a classroom based on…</a:t>
            </a:r>
          </a:p>
          <a:p>
            <a:pPr>
              <a:buFontTx/>
              <a:buChar char="-"/>
            </a:pPr>
            <a:r>
              <a:rPr lang="en-CA" dirty="0" smtClean="0"/>
              <a:t>Neutral colours</a:t>
            </a:r>
          </a:p>
          <a:p>
            <a:pPr>
              <a:buFontTx/>
              <a:buChar char="-"/>
            </a:pPr>
            <a:r>
              <a:rPr lang="en-CA" dirty="0" smtClean="0"/>
              <a:t>Natural materials (sticks, rocks, shells, wooden items, </a:t>
            </a:r>
            <a:r>
              <a:rPr lang="en-CA" dirty="0" err="1" smtClean="0"/>
              <a:t>etc</a:t>
            </a:r>
            <a:r>
              <a:rPr lang="en-CA" dirty="0" smtClean="0"/>
              <a:t>)</a:t>
            </a:r>
          </a:p>
          <a:p>
            <a:pPr>
              <a:buFontTx/>
              <a:buChar char="-"/>
            </a:pPr>
            <a:r>
              <a:rPr lang="en-CA" dirty="0" smtClean="0"/>
              <a:t>Flow of the day – hungry- </a:t>
            </a:r>
            <a:r>
              <a:rPr lang="en-CA" dirty="0"/>
              <a:t>y</a:t>
            </a:r>
            <a:r>
              <a:rPr lang="en-CA" dirty="0" smtClean="0"/>
              <a:t>ou eat, tired -you rest (natural body cues)</a:t>
            </a:r>
          </a:p>
          <a:p>
            <a:pPr>
              <a:buFontTx/>
              <a:buChar char="-"/>
            </a:pPr>
            <a:r>
              <a:rPr lang="en-CA" dirty="0" smtClean="0"/>
              <a:t>Limited materials (‘man-made’ materials, limited the amount of materials available as well – prevents over stimulating)</a:t>
            </a:r>
          </a:p>
          <a:p>
            <a:pPr>
              <a:buFontTx/>
              <a:buChar char="-"/>
            </a:pPr>
            <a:r>
              <a:rPr lang="en-CA" dirty="0" smtClean="0"/>
              <a:t>Students work displayed – EVERYWHERE!!</a:t>
            </a:r>
          </a:p>
          <a:p>
            <a:pPr>
              <a:buFontTx/>
              <a:buChar char="-"/>
            </a:pPr>
            <a:r>
              <a:rPr lang="en-CA" dirty="0" smtClean="0"/>
              <a:t>Hands-on learning – allowing students to MOVE toys and other materials THROUGHOUT the classroom – do you always keep your own glass in the kitchen? </a:t>
            </a:r>
          </a:p>
          <a:p>
            <a:pPr>
              <a:buFontTx/>
              <a:buChar char="-"/>
            </a:pPr>
            <a:r>
              <a:rPr lang="en-CA" dirty="0" smtClean="0"/>
              <a:t>Walls are used to document student learning – including photos</a:t>
            </a:r>
          </a:p>
          <a:p>
            <a:pPr>
              <a:buFontTx/>
              <a:buChar char="-"/>
            </a:pPr>
            <a:r>
              <a:rPr lang="en-CA" dirty="0" smtClean="0"/>
              <a:t>Items should be at students eye level and always available! You don’t want it touched – put it away!</a:t>
            </a:r>
          </a:p>
          <a:p>
            <a:pPr>
              <a:buFontTx/>
              <a:buChar char="-"/>
            </a:pPr>
            <a:r>
              <a:rPr lang="en-CA" dirty="0" smtClean="0"/>
              <a:t>Classroom is continuously changing to reflect student interest</a:t>
            </a:r>
          </a:p>
          <a:p>
            <a:pPr>
              <a:buFontTx/>
              <a:buChar char="-"/>
            </a:pPr>
            <a:endParaRPr lang="en-CA" dirty="0"/>
          </a:p>
          <a:p>
            <a:pPr marL="0" indent="0" algn="ctr">
              <a:buNone/>
            </a:pPr>
            <a:r>
              <a:rPr lang="en-CA" dirty="0" smtClean="0"/>
              <a:t>These are key components to have a successful classroom, that is not overwhelming.  DEVELOPMENTALLY APPROPRIATE!!</a:t>
            </a:r>
          </a:p>
          <a:p>
            <a:pPr>
              <a:buFontTx/>
              <a:buChar char="-"/>
            </a:pPr>
            <a:endParaRPr lang="en-CA" dirty="0"/>
          </a:p>
        </p:txBody>
      </p:sp>
    </p:spTree>
    <p:extLst>
      <p:ext uri="{BB962C8B-B14F-4D97-AF65-F5344CB8AC3E}">
        <p14:creationId xmlns:p14="http://schemas.microsoft.com/office/powerpoint/2010/main" val="2254560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THINK-PAIR-SHARE</a:t>
            </a:r>
            <a:endParaRPr lang="en-CA" dirty="0"/>
          </a:p>
        </p:txBody>
      </p:sp>
      <p:sp>
        <p:nvSpPr>
          <p:cNvPr id="3" name="Content Placeholder 2"/>
          <p:cNvSpPr>
            <a:spLocks noGrp="1"/>
          </p:cNvSpPr>
          <p:nvPr>
            <p:ph idx="1"/>
          </p:nvPr>
        </p:nvSpPr>
        <p:spPr/>
        <p:txBody>
          <a:bodyPr>
            <a:normAutofit/>
          </a:bodyPr>
          <a:lstStyle/>
          <a:p>
            <a:pPr marL="0" indent="0" algn="ctr">
              <a:buNone/>
            </a:pPr>
            <a:r>
              <a:rPr lang="en-CA" sz="4400" dirty="0" smtClean="0"/>
              <a:t>What is the difference between theme-based learning and inquiry-based learning?</a:t>
            </a:r>
            <a:endParaRPr lang="en-CA" sz="4400" dirty="0"/>
          </a:p>
        </p:txBody>
      </p:sp>
    </p:spTree>
    <p:extLst>
      <p:ext uri="{BB962C8B-B14F-4D97-AF65-F5344CB8AC3E}">
        <p14:creationId xmlns:p14="http://schemas.microsoft.com/office/powerpoint/2010/main" val="25375279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Inquiry- Based Learning</a:t>
            </a:r>
            <a:endParaRPr lang="en-CA" dirty="0"/>
          </a:p>
        </p:txBody>
      </p:sp>
      <p:sp>
        <p:nvSpPr>
          <p:cNvPr id="3" name="Content Placeholder 2"/>
          <p:cNvSpPr>
            <a:spLocks noGrp="1"/>
          </p:cNvSpPr>
          <p:nvPr>
            <p:ph idx="1"/>
          </p:nvPr>
        </p:nvSpPr>
        <p:spPr>
          <a:xfrm>
            <a:off x="827584" y="1412776"/>
            <a:ext cx="7776864" cy="4968551"/>
          </a:xfrm>
        </p:spPr>
        <p:txBody>
          <a:bodyPr>
            <a:normAutofit fontScale="85000" lnSpcReduction="20000"/>
          </a:bodyPr>
          <a:lstStyle/>
          <a:p>
            <a:pPr marL="0" indent="0">
              <a:buNone/>
            </a:pPr>
            <a:r>
              <a:rPr lang="en-CA" dirty="0" smtClean="0"/>
              <a:t>What is inquiry-based learning?</a:t>
            </a:r>
          </a:p>
          <a:p>
            <a:pPr>
              <a:buFont typeface="Arial" charset="0"/>
              <a:buChar char="•"/>
            </a:pPr>
            <a:r>
              <a:rPr lang="en-CA" dirty="0" smtClean="0"/>
              <a:t>Meeting 21</a:t>
            </a:r>
            <a:r>
              <a:rPr lang="en-CA" baseline="30000" dirty="0" smtClean="0"/>
              <a:t>st</a:t>
            </a:r>
            <a:r>
              <a:rPr lang="en-CA" dirty="0" smtClean="0"/>
              <a:t> century learners</a:t>
            </a:r>
          </a:p>
          <a:p>
            <a:pPr>
              <a:buFont typeface="Arial" charset="0"/>
              <a:buChar char="•"/>
            </a:pPr>
            <a:r>
              <a:rPr lang="en-CA" dirty="0" smtClean="0"/>
              <a:t>Student driven</a:t>
            </a:r>
          </a:p>
          <a:p>
            <a:pPr>
              <a:buFont typeface="Arial" charset="0"/>
              <a:buChar char="•"/>
            </a:pPr>
            <a:r>
              <a:rPr lang="en-CA" dirty="0" smtClean="0"/>
              <a:t>Teacher supported</a:t>
            </a:r>
          </a:p>
          <a:p>
            <a:pPr>
              <a:buFont typeface="Arial" charset="0"/>
              <a:buChar char="•"/>
            </a:pPr>
            <a:r>
              <a:rPr lang="en-CA" dirty="0" smtClean="0"/>
              <a:t>Based on student interest</a:t>
            </a:r>
          </a:p>
          <a:p>
            <a:pPr>
              <a:buFont typeface="Arial" charset="0"/>
              <a:buChar char="•"/>
            </a:pPr>
            <a:r>
              <a:rPr lang="en-CA" dirty="0" smtClean="0"/>
              <a:t>Teacher observe &amp; ask the critical questions to probe new learning</a:t>
            </a:r>
          </a:p>
          <a:p>
            <a:pPr>
              <a:buFont typeface="Arial" charset="0"/>
              <a:buChar char="•"/>
            </a:pPr>
            <a:r>
              <a:rPr lang="en-CA" dirty="0" smtClean="0"/>
              <a:t>Creating critical thinkers and independent learners</a:t>
            </a:r>
          </a:p>
          <a:p>
            <a:pPr>
              <a:buFont typeface="Arial" charset="0"/>
              <a:buChar char="•"/>
            </a:pPr>
            <a:r>
              <a:rPr lang="en-CA" dirty="0" smtClean="0"/>
              <a:t>Taking learning to new levels</a:t>
            </a:r>
          </a:p>
          <a:p>
            <a:pPr>
              <a:buFont typeface="Arial" charset="0"/>
              <a:buChar char="•"/>
            </a:pPr>
            <a:r>
              <a:rPr lang="en-CA" dirty="0" smtClean="0"/>
              <a:t>High-order thinking</a:t>
            </a:r>
          </a:p>
          <a:p>
            <a:pPr>
              <a:buFont typeface="Arial" charset="0"/>
              <a:buChar char="•"/>
            </a:pPr>
            <a:r>
              <a:rPr lang="en-CA" dirty="0" smtClean="0"/>
              <a:t>Students are creating their own questions and searching for answers</a:t>
            </a:r>
          </a:p>
          <a:p>
            <a:pPr>
              <a:buFont typeface="Arial" charset="0"/>
              <a:buChar char="•"/>
            </a:pPr>
            <a:r>
              <a:rPr lang="en-CA" dirty="0" smtClean="0"/>
              <a:t>Students TEST their hypothesis – this is what makes the inquiry happen and present (</a:t>
            </a:r>
            <a:r>
              <a:rPr lang="en-CA" dirty="0" err="1" smtClean="0"/>
              <a:t>ie</a:t>
            </a:r>
            <a:r>
              <a:rPr lang="en-CA" dirty="0" smtClean="0"/>
              <a:t>. Talking about a volcano vs. talking &amp; building a volcano)</a:t>
            </a:r>
          </a:p>
          <a:p>
            <a:pPr>
              <a:buFont typeface="Arial" charset="0"/>
              <a:buChar char="•"/>
            </a:pPr>
            <a:r>
              <a:rPr lang="en-CA" dirty="0" smtClean="0"/>
              <a:t>More than one inquiry may be taking place at the same time</a:t>
            </a:r>
          </a:p>
          <a:p>
            <a:pPr>
              <a:buFont typeface="Arial" charset="0"/>
              <a:buChar char="•"/>
            </a:pPr>
            <a:r>
              <a:rPr lang="en-CA" dirty="0" smtClean="0"/>
              <a:t>Not all students will participate in all inquiries – THAT IS OK!!!</a:t>
            </a:r>
          </a:p>
          <a:p>
            <a:pPr>
              <a:buFont typeface="Arial" charset="0"/>
              <a:buChar char="•"/>
            </a:pPr>
            <a:r>
              <a:rPr lang="en-CA" dirty="0" smtClean="0"/>
              <a:t>Students communicate their findings through – draw, play, writing, photography, video, modelling, oral</a:t>
            </a:r>
          </a:p>
          <a:p>
            <a:pPr>
              <a:buFont typeface="Arial" charset="0"/>
              <a:buChar char="•"/>
            </a:pPr>
            <a:endParaRPr lang="en-CA" dirty="0"/>
          </a:p>
        </p:txBody>
      </p:sp>
    </p:spTree>
    <p:extLst>
      <p:ext uri="{BB962C8B-B14F-4D97-AF65-F5344CB8AC3E}">
        <p14:creationId xmlns:p14="http://schemas.microsoft.com/office/powerpoint/2010/main" val="2927585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Inquiry-Based Learning</a:t>
            </a:r>
            <a:endParaRPr lang="en-CA" dirty="0"/>
          </a:p>
        </p:txBody>
      </p:sp>
      <p:sp>
        <p:nvSpPr>
          <p:cNvPr id="3" name="Content Placeholder 2"/>
          <p:cNvSpPr>
            <a:spLocks noGrp="1"/>
          </p:cNvSpPr>
          <p:nvPr>
            <p:ph idx="1"/>
          </p:nvPr>
        </p:nvSpPr>
        <p:spPr/>
        <p:txBody>
          <a:bodyPr/>
          <a:lstStyle/>
          <a:p>
            <a:pPr marL="0" indent="0">
              <a:buNone/>
            </a:pPr>
            <a:r>
              <a:rPr lang="en-CA" b="1" dirty="0" smtClean="0"/>
              <a:t>Overall Goal:</a:t>
            </a:r>
          </a:p>
          <a:p>
            <a:pPr marL="0" indent="0">
              <a:buNone/>
            </a:pPr>
            <a:r>
              <a:rPr lang="en-CA" dirty="0" smtClean="0"/>
              <a:t>CREATE THINKERS &amp; LEARNERS</a:t>
            </a:r>
          </a:p>
          <a:p>
            <a:pPr marL="0" indent="0">
              <a:buNone/>
            </a:pPr>
            <a:endParaRPr lang="en-CA" dirty="0"/>
          </a:p>
          <a:p>
            <a:pPr marL="0" indent="0">
              <a:buNone/>
            </a:pPr>
            <a:r>
              <a:rPr lang="en-CA" b="1" dirty="0" smtClean="0"/>
              <a:t>It is not…</a:t>
            </a:r>
          </a:p>
          <a:p>
            <a:pPr>
              <a:buFont typeface="Arial" charset="0"/>
              <a:buChar char="•"/>
            </a:pPr>
            <a:r>
              <a:rPr lang="en-CA" dirty="0" smtClean="0"/>
              <a:t>Meeting curriculum points, and stopping there!</a:t>
            </a:r>
          </a:p>
          <a:p>
            <a:pPr>
              <a:buFont typeface="Arial" charset="0"/>
              <a:buChar char="•"/>
            </a:pPr>
            <a:r>
              <a:rPr lang="en-CA" dirty="0" smtClean="0"/>
              <a:t>Teacher driven</a:t>
            </a:r>
          </a:p>
          <a:p>
            <a:pPr>
              <a:buFont typeface="Arial" charset="0"/>
              <a:buChar char="•"/>
            </a:pPr>
            <a:r>
              <a:rPr lang="en-CA" dirty="0" smtClean="0"/>
              <a:t>All 28 students doing the same thing</a:t>
            </a:r>
          </a:p>
          <a:p>
            <a:pPr>
              <a:buFont typeface="Arial" charset="0"/>
              <a:buChar char="•"/>
            </a:pPr>
            <a:r>
              <a:rPr lang="en-CA" dirty="0" smtClean="0"/>
              <a:t>Theme based learning</a:t>
            </a:r>
          </a:p>
          <a:p>
            <a:pPr>
              <a:buFont typeface="Arial" charset="0"/>
              <a:buChar char="•"/>
            </a:pPr>
            <a:r>
              <a:rPr lang="en-CA" dirty="0" smtClean="0"/>
              <a:t>Spending money at teacher stores</a:t>
            </a:r>
          </a:p>
          <a:p>
            <a:pPr>
              <a:buFont typeface="Arial" charset="0"/>
              <a:buChar char="•"/>
            </a:pPr>
            <a:endParaRPr lang="en-CA" dirty="0" smtClean="0"/>
          </a:p>
        </p:txBody>
      </p:sp>
    </p:spTree>
    <p:extLst>
      <p:ext uri="{BB962C8B-B14F-4D97-AF65-F5344CB8AC3E}">
        <p14:creationId xmlns:p14="http://schemas.microsoft.com/office/powerpoint/2010/main" val="1385502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Thank you! Questions?</a:t>
            </a:r>
            <a:endParaRPr lang="en-CA" dirty="0"/>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694298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Welcome &amp; Introductions</a:t>
            </a:r>
            <a:endParaRPr lang="en-CA"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ü"/>
            </a:pPr>
            <a:r>
              <a:rPr lang="en-CA" sz="3200" dirty="0" smtClean="0"/>
              <a:t>Rosanna </a:t>
            </a:r>
            <a:r>
              <a:rPr lang="en-CA" sz="3200" dirty="0" err="1" smtClean="0"/>
              <a:t>Ricitano</a:t>
            </a:r>
            <a:r>
              <a:rPr lang="en-CA" sz="3200" dirty="0" smtClean="0"/>
              <a:t>-Russo: </a:t>
            </a:r>
            <a:r>
              <a:rPr lang="en-CA" sz="3200" dirty="0" err="1" smtClean="0"/>
              <a:t>BEd</a:t>
            </a:r>
            <a:r>
              <a:rPr lang="en-CA" sz="3200" dirty="0" smtClean="0"/>
              <a:t>., OCT, </a:t>
            </a:r>
            <a:r>
              <a:rPr lang="en-CA" sz="3200" dirty="0" err="1" smtClean="0"/>
              <a:t>BASc</a:t>
            </a:r>
            <a:r>
              <a:rPr lang="en-CA" sz="3200" dirty="0" smtClean="0"/>
              <a:t>., RECE</a:t>
            </a:r>
          </a:p>
          <a:p>
            <a:pPr>
              <a:buFont typeface="Wingdings" pitchFamily="2" charset="2"/>
              <a:buChar char="ü"/>
            </a:pPr>
            <a:r>
              <a:rPr lang="en-CA" sz="3200" dirty="0" smtClean="0"/>
              <a:t>Lisa </a:t>
            </a:r>
            <a:r>
              <a:rPr lang="en-CA" sz="3200" dirty="0" err="1" smtClean="0"/>
              <a:t>Cheaney</a:t>
            </a:r>
            <a:r>
              <a:rPr lang="en-CA" sz="3200" dirty="0" smtClean="0"/>
              <a:t>-Hogan: </a:t>
            </a:r>
            <a:r>
              <a:rPr lang="en-CA" sz="3200" dirty="0" err="1" smtClean="0"/>
              <a:t>MEd.</a:t>
            </a:r>
            <a:r>
              <a:rPr lang="en-CA" sz="3200" dirty="0" smtClean="0"/>
              <a:t>, </a:t>
            </a:r>
            <a:r>
              <a:rPr lang="en-CA" sz="3200" dirty="0" err="1" smtClean="0"/>
              <a:t>BEd</a:t>
            </a:r>
            <a:r>
              <a:rPr lang="en-CA" sz="3200" dirty="0" smtClean="0"/>
              <a:t>., OCT, </a:t>
            </a:r>
            <a:r>
              <a:rPr lang="en-CA" sz="3200" dirty="0" err="1" smtClean="0"/>
              <a:t>BASc</a:t>
            </a:r>
            <a:r>
              <a:rPr lang="en-CA" sz="3200" dirty="0" smtClean="0"/>
              <a:t>., ECE</a:t>
            </a:r>
          </a:p>
          <a:p>
            <a:pPr marL="0" indent="0" algn="ctr">
              <a:buNone/>
            </a:pPr>
            <a:r>
              <a:rPr lang="en-CA" sz="3200" dirty="0" smtClean="0"/>
              <a:t>Welcome to the first 20 days of FDK! You are blessed to embark on this journey of early learning.  You have the opportunity to challenge and change the minds of many while supporting the needs of the students and families you will be working very closely with!</a:t>
            </a:r>
          </a:p>
          <a:p>
            <a:pPr marL="0" indent="0">
              <a:buNone/>
            </a:pPr>
            <a:endParaRPr lang="en-CA" dirty="0"/>
          </a:p>
        </p:txBody>
      </p:sp>
    </p:spTree>
    <p:extLst>
      <p:ext uri="{BB962C8B-B14F-4D97-AF65-F5344CB8AC3E}">
        <p14:creationId xmlns:p14="http://schemas.microsoft.com/office/powerpoint/2010/main" val="249363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Icebreaker Activity</a:t>
            </a:r>
            <a:endParaRPr lang="en-CA" dirty="0"/>
          </a:p>
        </p:txBody>
      </p:sp>
      <p:sp>
        <p:nvSpPr>
          <p:cNvPr id="3" name="Content Placeholder 2"/>
          <p:cNvSpPr>
            <a:spLocks noGrp="1"/>
          </p:cNvSpPr>
          <p:nvPr>
            <p:ph idx="1"/>
          </p:nvPr>
        </p:nvSpPr>
        <p:spPr/>
        <p:txBody>
          <a:bodyPr>
            <a:normAutofit/>
          </a:bodyPr>
          <a:lstStyle/>
          <a:p>
            <a:pPr marL="0" indent="0" algn="ctr">
              <a:buNone/>
            </a:pPr>
            <a:r>
              <a:rPr lang="en-CA" sz="3600" dirty="0" smtClean="0"/>
              <a:t>Four Corners </a:t>
            </a:r>
            <a:endParaRPr lang="en-CA" sz="3600" dirty="0"/>
          </a:p>
        </p:txBody>
      </p:sp>
    </p:spTree>
    <p:extLst>
      <p:ext uri="{BB962C8B-B14F-4D97-AF65-F5344CB8AC3E}">
        <p14:creationId xmlns:p14="http://schemas.microsoft.com/office/powerpoint/2010/main" val="3981707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Flow of the Day…</a:t>
            </a:r>
            <a:endParaRPr lang="en-CA" dirty="0"/>
          </a:p>
        </p:txBody>
      </p:sp>
      <p:sp>
        <p:nvSpPr>
          <p:cNvPr id="3" name="Content Placeholder 2"/>
          <p:cNvSpPr>
            <a:spLocks noGrp="1"/>
          </p:cNvSpPr>
          <p:nvPr>
            <p:ph idx="1"/>
          </p:nvPr>
        </p:nvSpPr>
        <p:spPr/>
        <p:txBody>
          <a:bodyPr/>
          <a:lstStyle/>
          <a:p>
            <a:pPr marL="0" indent="0">
              <a:buNone/>
            </a:pPr>
            <a:r>
              <a:rPr lang="en-CA" sz="2400" dirty="0" smtClean="0"/>
              <a:t>What does you idea of a typical FDK day look like?</a:t>
            </a:r>
            <a:r>
              <a:rPr lang="en-CA" dirty="0" smtClean="0"/>
              <a:t> </a:t>
            </a:r>
          </a:p>
          <a:p>
            <a:pPr marL="0" indent="0">
              <a:buNone/>
            </a:pPr>
            <a:endParaRPr lang="en-CA" dirty="0" smtClean="0"/>
          </a:p>
          <a:p>
            <a:pPr marL="0" indent="0" algn="ctr">
              <a:buNone/>
            </a:pPr>
            <a:r>
              <a:rPr lang="en-CA" dirty="0" smtClean="0"/>
              <a:t> </a:t>
            </a:r>
            <a:r>
              <a:rPr lang="en-CA" b="1" dirty="0" smtClean="0"/>
              <a:t>Please demonstrate this on a half piece of chart paper with markers in groups of 4</a:t>
            </a:r>
            <a:endParaRPr lang="en-CA" b="1" dirty="0"/>
          </a:p>
        </p:txBody>
      </p:sp>
    </p:spTree>
    <p:extLst>
      <p:ext uri="{BB962C8B-B14F-4D97-AF65-F5344CB8AC3E}">
        <p14:creationId xmlns:p14="http://schemas.microsoft.com/office/powerpoint/2010/main" val="2357218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Flow of the Day – What it should look like</a:t>
            </a:r>
            <a:endParaRPr lang="en-CA" dirty="0"/>
          </a:p>
        </p:txBody>
      </p:sp>
      <p:sp>
        <p:nvSpPr>
          <p:cNvPr id="3" name="Content Placeholder 2"/>
          <p:cNvSpPr>
            <a:spLocks noGrp="1"/>
          </p:cNvSpPr>
          <p:nvPr>
            <p:ph idx="1"/>
          </p:nvPr>
        </p:nvSpPr>
        <p:spPr>
          <a:xfrm>
            <a:off x="899592" y="1628801"/>
            <a:ext cx="7560839" cy="4896544"/>
          </a:xfrm>
        </p:spPr>
        <p:txBody>
          <a:bodyPr>
            <a:normAutofit lnSpcReduction="10000"/>
          </a:bodyPr>
          <a:lstStyle/>
          <a:p>
            <a:r>
              <a:rPr lang="en-CA" dirty="0" smtClean="0"/>
              <a:t>Entry</a:t>
            </a:r>
          </a:p>
          <a:p>
            <a:r>
              <a:rPr lang="en-CA" dirty="0" smtClean="0"/>
              <a:t>Outdoor play</a:t>
            </a:r>
          </a:p>
          <a:p>
            <a:r>
              <a:rPr lang="en-CA" dirty="0" smtClean="0"/>
              <a:t>Gathering Times/Meeting Times (Mini Lessons – Does not need to be large group! Two smaller groups can be more effective – especially in the early months – no more than 10 – 15 minutes!!!!)</a:t>
            </a:r>
          </a:p>
          <a:p>
            <a:r>
              <a:rPr lang="en-CA" dirty="0" smtClean="0"/>
              <a:t>Learning through inquiry (Centre-based learning – you with gather their interest information through observation)</a:t>
            </a:r>
          </a:p>
          <a:p>
            <a:r>
              <a:rPr lang="en-CA" dirty="0" smtClean="0"/>
              <a:t>Free flow snack (designated snack table/area – self-regulation)</a:t>
            </a:r>
          </a:p>
          <a:p>
            <a:r>
              <a:rPr lang="en-CA" dirty="0" smtClean="0"/>
              <a:t>Lunch</a:t>
            </a:r>
          </a:p>
          <a:p>
            <a:r>
              <a:rPr lang="en-CA" dirty="0" smtClean="0"/>
              <a:t>Gym/library/computers – other planning time initiatives</a:t>
            </a:r>
          </a:p>
          <a:p>
            <a:r>
              <a:rPr lang="en-CA" dirty="0" smtClean="0"/>
              <a:t>Rest time/Quiet Time</a:t>
            </a:r>
          </a:p>
          <a:p>
            <a:r>
              <a:rPr lang="en-CA" dirty="0" smtClean="0"/>
              <a:t>Small group work/tables/meetings/conferences/guided practice</a:t>
            </a:r>
          </a:p>
        </p:txBody>
      </p:sp>
    </p:spTree>
    <p:extLst>
      <p:ext uri="{BB962C8B-B14F-4D97-AF65-F5344CB8AC3E}">
        <p14:creationId xmlns:p14="http://schemas.microsoft.com/office/powerpoint/2010/main" val="634473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First Days of School!!</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Establish rules/expectation (co-create with students &amp; DECE)</a:t>
            </a:r>
          </a:p>
          <a:p>
            <a:r>
              <a:rPr lang="en-CA" dirty="0" smtClean="0"/>
              <a:t>Create a safe &amp; nurturing environment – What do you think this looks like?</a:t>
            </a:r>
          </a:p>
          <a:p>
            <a:r>
              <a:rPr lang="en-CA" dirty="0" smtClean="0"/>
              <a:t>Take them on a tour of the classroom, of the school!</a:t>
            </a:r>
          </a:p>
          <a:p>
            <a:r>
              <a:rPr lang="en-CA" dirty="0" smtClean="0"/>
              <a:t>Avoid formal assessments (Such as PM Benchmarks) in the first 3 weeks</a:t>
            </a:r>
          </a:p>
          <a:p>
            <a:r>
              <a:rPr lang="en-CA" dirty="0" smtClean="0"/>
              <a:t>Communicate with PARENTS!!! – send classroom newsletters home, create an announcement board in your classroom to support families as well  - connect them with the community</a:t>
            </a:r>
          </a:p>
          <a:p>
            <a:r>
              <a:rPr lang="en-CA" dirty="0" smtClean="0"/>
              <a:t>Communicate with parents, other staff &amp; admin what the flow of the day looks likes.  Have the office plan announcements during a time when students are NOT resting!</a:t>
            </a:r>
          </a:p>
          <a:p>
            <a:r>
              <a:rPr lang="en-CA" dirty="0" smtClean="0"/>
              <a:t>Take the time to play and get on their level – get down on the carpet! Get to know your students – you will have more successful days as a result!</a:t>
            </a:r>
          </a:p>
        </p:txBody>
      </p:sp>
    </p:spTree>
    <p:extLst>
      <p:ext uri="{BB962C8B-B14F-4D97-AF65-F5344CB8AC3E}">
        <p14:creationId xmlns:p14="http://schemas.microsoft.com/office/powerpoint/2010/main" val="20325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Soft Entry</a:t>
            </a:r>
            <a:endParaRPr lang="en-CA" dirty="0"/>
          </a:p>
        </p:txBody>
      </p:sp>
      <p:sp>
        <p:nvSpPr>
          <p:cNvPr id="3" name="Content Placeholder 2"/>
          <p:cNvSpPr>
            <a:spLocks noGrp="1"/>
          </p:cNvSpPr>
          <p:nvPr>
            <p:ph idx="1"/>
          </p:nvPr>
        </p:nvSpPr>
        <p:spPr/>
        <p:txBody>
          <a:bodyPr>
            <a:normAutofit lnSpcReduction="10000"/>
          </a:bodyPr>
          <a:lstStyle/>
          <a:p>
            <a:pPr marL="0" indent="0" algn="ctr">
              <a:buNone/>
            </a:pPr>
            <a:r>
              <a:rPr lang="en-CA" dirty="0" smtClean="0"/>
              <a:t>THIS WILL BE STRESSFUL/OVERWHELMING  - YOU ARE NOT ALONE!</a:t>
            </a:r>
          </a:p>
          <a:p>
            <a:pPr marL="0" indent="0" algn="ctr">
              <a:buNone/>
            </a:pPr>
            <a:r>
              <a:rPr lang="en-CA" dirty="0" smtClean="0"/>
              <a:t>It is imperative that you and your DECE are on the same page (classroom management, flow of the days, roles &amp; responsibilities, </a:t>
            </a:r>
            <a:r>
              <a:rPr lang="en-CA" dirty="0" err="1" smtClean="0"/>
              <a:t>etc</a:t>
            </a:r>
            <a:r>
              <a:rPr lang="en-CA" dirty="0" smtClean="0"/>
              <a:t>)</a:t>
            </a:r>
          </a:p>
          <a:p>
            <a:pPr marL="0" indent="0" algn="ctr">
              <a:buNone/>
            </a:pPr>
            <a:r>
              <a:rPr lang="en-CA" dirty="0" smtClean="0"/>
              <a:t>SK students begin on the first day of school – the JK’s, however, may not depending on your schools plan.</a:t>
            </a:r>
          </a:p>
          <a:p>
            <a:pPr marL="0" indent="0" algn="ctr">
              <a:buNone/>
            </a:pPr>
            <a:r>
              <a:rPr lang="en-CA" dirty="0" smtClean="0"/>
              <a:t>JK parent interviews/meetings take place the FIRST WEEK OF SCHOOL, IN CLASS, DURING THE DAY!</a:t>
            </a:r>
          </a:p>
          <a:p>
            <a:pPr marL="0" indent="0" algn="ctr">
              <a:buNone/>
            </a:pPr>
            <a:r>
              <a:rPr lang="en-CA" dirty="0" smtClean="0"/>
              <a:t>OR</a:t>
            </a:r>
          </a:p>
          <a:p>
            <a:pPr marL="0" indent="0" algn="ctr">
              <a:buNone/>
            </a:pPr>
            <a:r>
              <a:rPr lang="en-CA" dirty="0" smtClean="0"/>
              <a:t>Depending on your school, they make take place the week prior (August)</a:t>
            </a:r>
          </a:p>
          <a:p>
            <a:pPr marL="0" indent="0" algn="ctr">
              <a:buNone/>
            </a:pPr>
            <a:endParaRPr lang="en-CA" dirty="0" smtClean="0"/>
          </a:p>
          <a:p>
            <a:pPr marL="0" indent="0" algn="ctr">
              <a:buNone/>
            </a:pPr>
            <a:endParaRPr lang="en-CA" dirty="0"/>
          </a:p>
        </p:txBody>
      </p:sp>
    </p:spTree>
    <p:extLst>
      <p:ext uri="{BB962C8B-B14F-4D97-AF65-F5344CB8AC3E}">
        <p14:creationId xmlns:p14="http://schemas.microsoft.com/office/powerpoint/2010/main" val="2919285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Creating Smooth Transitions</a:t>
            </a:r>
            <a:endParaRPr lang="en-CA" dirty="0"/>
          </a:p>
        </p:txBody>
      </p:sp>
      <p:sp>
        <p:nvSpPr>
          <p:cNvPr id="3" name="Content Placeholder 2"/>
          <p:cNvSpPr>
            <a:spLocks noGrp="1"/>
          </p:cNvSpPr>
          <p:nvPr>
            <p:ph idx="1"/>
          </p:nvPr>
        </p:nvSpPr>
        <p:spPr/>
        <p:txBody>
          <a:bodyPr/>
          <a:lstStyle/>
          <a:p>
            <a:r>
              <a:rPr lang="en-CA" dirty="0" smtClean="0"/>
              <a:t>You will experience many transitions throughout the day that you may have not even realized they were transitions!</a:t>
            </a:r>
          </a:p>
          <a:p>
            <a:r>
              <a:rPr lang="en-CA" dirty="0" smtClean="0"/>
              <a:t>Clear expectations needs to be established for success (</a:t>
            </a:r>
            <a:r>
              <a:rPr lang="en-CA" dirty="0" err="1" smtClean="0"/>
              <a:t>ie</a:t>
            </a:r>
            <a:r>
              <a:rPr lang="en-CA" dirty="0" smtClean="0"/>
              <a:t>. Cleaning up)</a:t>
            </a:r>
          </a:p>
          <a:p>
            <a:r>
              <a:rPr lang="en-CA" dirty="0" smtClean="0"/>
              <a:t>Scheduling in student responsibility roles (</a:t>
            </a:r>
            <a:r>
              <a:rPr lang="en-CA" dirty="0" err="1" smtClean="0"/>
              <a:t>ie</a:t>
            </a:r>
            <a:r>
              <a:rPr lang="en-CA" dirty="0" smtClean="0"/>
              <a:t>., table checker, fish feeder, sweeper, </a:t>
            </a:r>
            <a:r>
              <a:rPr lang="en-CA" dirty="0" err="1" smtClean="0"/>
              <a:t>etc</a:t>
            </a:r>
            <a:r>
              <a:rPr lang="en-CA" dirty="0" smtClean="0"/>
              <a:t>)</a:t>
            </a:r>
          </a:p>
          <a:p>
            <a:r>
              <a:rPr lang="en-CA" dirty="0" smtClean="0"/>
              <a:t>Having a visual schedule (SMART board or large graphic organizer) with allow for students to self-regulate their roles &amp; responsibilities</a:t>
            </a:r>
          </a:p>
          <a:p>
            <a:pPr marL="0" indent="0">
              <a:buNone/>
            </a:pPr>
            <a:endParaRPr lang="en-CA" dirty="0" smtClean="0"/>
          </a:p>
          <a:p>
            <a:endParaRPr lang="en-CA" dirty="0"/>
          </a:p>
        </p:txBody>
      </p:sp>
    </p:spTree>
    <p:extLst>
      <p:ext uri="{BB962C8B-B14F-4D97-AF65-F5344CB8AC3E}">
        <p14:creationId xmlns:p14="http://schemas.microsoft.com/office/powerpoint/2010/main" val="432662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82</TotalTime>
  <Words>1442</Words>
  <Application>Microsoft Office PowerPoint</Application>
  <PresentationFormat>On-screen Show (4:3)</PresentationFormat>
  <Paragraphs>149</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Spring</vt:lpstr>
      <vt:lpstr>The First 20 Days of  Full-Day Kindergarten (FDK)</vt:lpstr>
      <vt:lpstr>Flow of Our Day</vt:lpstr>
      <vt:lpstr>Welcome &amp; Introductions</vt:lpstr>
      <vt:lpstr>Icebreaker Activity</vt:lpstr>
      <vt:lpstr>Flow of the Day…</vt:lpstr>
      <vt:lpstr>Flow of the Day – What it should look like</vt:lpstr>
      <vt:lpstr>First Days of School!!</vt:lpstr>
      <vt:lpstr>Soft Entry</vt:lpstr>
      <vt:lpstr>Creating Smooth Transitions</vt:lpstr>
      <vt:lpstr>Free Flow Snack</vt:lpstr>
      <vt:lpstr>Rest Time/Quiet Time</vt:lpstr>
      <vt:lpstr>Environment</vt:lpstr>
      <vt:lpstr>Interest Area Samples</vt:lpstr>
      <vt:lpstr>PowerPoint Presentation</vt:lpstr>
      <vt:lpstr>PowerPoint Presentation</vt:lpstr>
      <vt:lpstr>PowerPoint Presentation</vt:lpstr>
      <vt:lpstr>PowerPoint Presentation</vt:lpstr>
      <vt:lpstr>Play, Assessment – Natural Environments</vt:lpstr>
      <vt:lpstr>Sample Assessments…</vt:lpstr>
      <vt:lpstr>THINK-PAIR-SHARE</vt:lpstr>
      <vt:lpstr>Natural Environments…Reggio!!!</vt:lpstr>
      <vt:lpstr>THINK-PAIR-SHARE</vt:lpstr>
      <vt:lpstr>Inquiry- Based Learning</vt:lpstr>
      <vt:lpstr>Inquiry-Based Learning</vt:lpstr>
      <vt:lpstr>Thank you! Questions?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20 Days of  Full-Day Kindergarten (FDK)</dc:title>
  <dc:creator>Lisa</dc:creator>
  <cp:lastModifiedBy>Lisa</cp:lastModifiedBy>
  <cp:revision>35</cp:revision>
  <dcterms:created xsi:type="dcterms:W3CDTF">2013-07-22T15:47:38Z</dcterms:created>
  <dcterms:modified xsi:type="dcterms:W3CDTF">2013-07-22T17:10:09Z</dcterms:modified>
</cp:coreProperties>
</file>